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notesMasterIdLst>
    <p:notesMasterId r:id="rId14"/>
  </p:notesMasterIdLst>
  <p:sldIdLst>
    <p:sldId id="256" r:id="rId2"/>
    <p:sldId id="308" r:id="rId3"/>
    <p:sldId id="316" r:id="rId4"/>
    <p:sldId id="311" r:id="rId5"/>
    <p:sldId id="267" r:id="rId6"/>
    <p:sldId id="312" r:id="rId7"/>
    <p:sldId id="283" r:id="rId8"/>
    <p:sldId id="318" r:id="rId9"/>
    <p:sldId id="319" r:id="rId10"/>
    <p:sldId id="321" r:id="rId11"/>
    <p:sldId id="320" r:id="rId12"/>
    <p:sldId id="31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818"/>
    <a:srgbClr val="AAAAAA"/>
    <a:srgbClr val="EBEBEB"/>
    <a:srgbClr val="191919"/>
    <a:srgbClr val="1C1C1C"/>
    <a:srgbClr val="181818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4"/>
    <p:restoredTop sz="94635"/>
  </p:normalViewPr>
  <p:slideViewPr>
    <p:cSldViewPr snapToGrid="0" snapToObjects="1">
      <p:cViewPr varScale="1">
        <p:scale>
          <a:sx n="110" d="100"/>
          <a:sy n="110" d="100"/>
        </p:scale>
        <p:origin x="240" y="168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F2FDE-9C3A-F249-92BB-29C4B28B89E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91C72-42B1-964F-AE31-7B3062957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7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6770"/>
          <a:stretch/>
        </p:blipFill>
        <p:spPr>
          <a:xfrm>
            <a:off x="8068240" y="1538929"/>
            <a:ext cx="2722181" cy="2986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CB11AD-AF0F-2C4B-B1C3-7CC0A3E97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26"/>
          <a:stretch/>
        </p:blipFill>
        <p:spPr>
          <a:xfrm>
            <a:off x="4690205" y="1538929"/>
            <a:ext cx="2367152" cy="298606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E7D69F-E3FF-8E4B-98A7-DA9FBAA15FB7}"/>
              </a:ext>
            </a:extLst>
          </p:cNvPr>
          <p:cNvSpPr txBox="1">
            <a:spLocks/>
          </p:cNvSpPr>
          <p:nvPr/>
        </p:nvSpPr>
        <p:spPr>
          <a:xfrm>
            <a:off x="255181" y="5543123"/>
            <a:ext cx="5358808" cy="1147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dirty="0">
                <a:latin typeface="Avenir Book" charset="0"/>
                <a:ea typeface="Avenir Book" charset="0"/>
                <a:cs typeface="Avenir Book" charset="0"/>
              </a:rPr>
              <a:t>David Murphy</a:t>
            </a:r>
          </a:p>
          <a:p>
            <a:pPr marL="0" indent="0">
              <a:buNone/>
            </a:pPr>
            <a:r>
              <a:rPr lang="en-IE" i="1" dirty="0">
                <a:latin typeface="Avenir Book" charset="0"/>
                <a:ea typeface="Avenir Book" charset="0"/>
                <a:cs typeface="Avenir Book" charset="0"/>
              </a:rPr>
              <a:t>david.murphy.5@ucdconnect.ie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39F73C-0CBD-8047-8450-E53DA7487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50" y="1538929"/>
            <a:ext cx="2100872" cy="29914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3840C8-A967-A248-A79F-BB2A7358541B}"/>
              </a:ext>
            </a:extLst>
          </p:cNvPr>
          <p:cNvSpPr txBox="1">
            <a:spLocks/>
          </p:cNvSpPr>
          <p:nvPr/>
        </p:nvSpPr>
        <p:spPr>
          <a:xfrm>
            <a:off x="6749926" y="5543123"/>
            <a:ext cx="5222334" cy="1147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dirty="0">
                <a:latin typeface="Avenir Book" charset="0"/>
                <a:ea typeface="Avenir Book" charset="0"/>
                <a:cs typeface="Avenir Book" charset="0"/>
              </a:rPr>
              <a:t>UCD Space Science Group</a:t>
            </a:r>
            <a:endParaRPr lang="en-IE" i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8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D71880B-D4BD-4144-8209-6CD71BF4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GIFTS – Future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A82A29-EBF4-AD48-A73B-0D08D57A4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73"/>
          <a:stretch/>
        </p:blipFill>
        <p:spPr>
          <a:xfrm>
            <a:off x="10690891" y="513966"/>
            <a:ext cx="975107" cy="1008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75357D-696A-0F41-A72A-9E9BB982A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786" y="1839529"/>
            <a:ext cx="1503316" cy="85000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8DC930-81C6-9B41-BC97-507EF667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6763"/>
            <a:ext cx="9276389" cy="51286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Funding has been secured to design and build a 1U sized instrument.</a:t>
            </a:r>
            <a:br>
              <a:rPr lang="en-US" sz="20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(with many thanks to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BurstCube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team for support!)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Would ideally form part of a 4U instrument collaboration in a 6U CubeSat.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Capabilities at UCD Space Science Group have been significantly increased in context of the EIRSAT-1 project.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7 graduate students in group now working on spacecraft design and assembly – many more at UCD in Mechanical and Materials Engineering collaborating on EIRSAT-1 and potential future projects.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2x new cleanroom facilities: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one focusing on mechanical and vibration testing,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one focused on gamma-ray instrumentation and final spacecraft integration.</a:t>
            </a:r>
          </a:p>
        </p:txBody>
      </p:sp>
    </p:spTree>
    <p:extLst>
      <p:ext uri="{BB962C8B-B14F-4D97-AF65-F5344CB8AC3E}">
        <p14:creationId xmlns:p14="http://schemas.microsoft.com/office/powerpoint/2010/main" val="423142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Questions?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062" y="588378"/>
            <a:ext cx="859284" cy="859284"/>
            <a:chOff x="10414146" y="588378"/>
            <a:chExt cx="1195200" cy="1195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7" t="25138" r="26669" b="22928"/>
            <a:stretch/>
          </p:blipFill>
          <p:spPr>
            <a:xfrm>
              <a:off x="10452477" y="633531"/>
              <a:ext cx="1115035" cy="111503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16" name="Oval 15"/>
            <p:cNvSpPr/>
            <p:nvPr/>
          </p:nvSpPr>
          <p:spPr>
            <a:xfrm>
              <a:off x="10414146" y="588378"/>
              <a:ext cx="1195200" cy="1195200"/>
            </a:xfrm>
            <a:prstGeom prst="ellipse">
              <a:avLst/>
            </a:prstGeom>
            <a:noFill/>
            <a:ln w="101600">
              <a:solidFill>
                <a:srgbClr val="191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EB075E6-A2A1-854B-A51B-3ABBDED7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1913941"/>
            <a:ext cx="11474002" cy="3824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66DB3C-65C2-6B43-912B-D2D04D90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73"/>
          <a:stretch/>
        </p:blipFill>
        <p:spPr>
          <a:xfrm>
            <a:off x="9519409" y="521671"/>
            <a:ext cx="975107" cy="100810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CD7AB9-7FC1-1B48-8E5B-0097F12CC662}"/>
              </a:ext>
            </a:extLst>
          </p:cNvPr>
          <p:cNvSpPr txBox="1">
            <a:spLocks/>
          </p:cNvSpPr>
          <p:nvPr/>
        </p:nvSpPr>
        <p:spPr>
          <a:xfrm>
            <a:off x="255180" y="5341955"/>
            <a:ext cx="11741748" cy="1147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000" i="1" dirty="0">
                <a:latin typeface="Avenir Book" charset="0"/>
                <a:ea typeface="Avenir Book" charset="0"/>
                <a:cs typeface="Avenir Book" charset="0"/>
              </a:rPr>
              <a:t>david.murphy.5@ucdconnect.ie               </a:t>
            </a:r>
            <a:r>
              <a:rPr lang="en-IE" sz="2000" i="1" dirty="0" err="1">
                <a:latin typeface="Avenir Book" charset="0"/>
                <a:ea typeface="Avenir Book" charset="0"/>
                <a:cs typeface="Avenir Book" charset="0"/>
              </a:rPr>
              <a:t>sheila.mcbreen@ucd.ie</a:t>
            </a:r>
            <a:r>
              <a:rPr lang="en-IE" sz="2000" i="1" dirty="0">
                <a:latin typeface="Avenir Book" charset="0"/>
                <a:ea typeface="Avenir Book" charset="0"/>
                <a:cs typeface="Avenir Book" charset="0"/>
              </a:rPr>
              <a:t>               </a:t>
            </a:r>
            <a:r>
              <a:rPr lang="en-IE" sz="2000" i="1" dirty="0" err="1">
                <a:latin typeface="Avenir Book" charset="0"/>
                <a:ea typeface="Avenir Book" charset="0"/>
                <a:cs typeface="Avenir Book" charset="0"/>
              </a:rPr>
              <a:t>lorraine.hanlon@ucd.ie</a:t>
            </a:r>
            <a:endParaRPr lang="en-IE" sz="2000" i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69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EIRSAT-1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Comms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163943" y="5275100"/>
            <a:ext cx="10533258" cy="1582900"/>
          </a:xfrm>
        </p:spPr>
        <p:txBody>
          <a:bodyPr numCol="2" spcCol="288000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CPUT VUTRX Transceiver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UHF uplink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VHF downlink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Data rates up to 9600 baud with GMSK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Ground Station will be constructed at UCD School of Physics 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Nominal ~29 minutes of contact with EIRSAT-1 </a:t>
            </a:r>
            <a:br>
              <a:rPr lang="en-US" sz="20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per day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Performance considerably better than ground stations in equatorial regions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47928" y="4847566"/>
            <a:ext cx="3282718" cy="369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Latitude (degrees north)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9581" r="14875" b="9234"/>
          <a:stretch/>
        </p:blipFill>
        <p:spPr>
          <a:xfrm>
            <a:off x="1163943" y="1336361"/>
            <a:ext cx="3434599" cy="3679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397" b="5518"/>
          <a:stretch/>
        </p:blipFill>
        <p:spPr>
          <a:xfrm>
            <a:off x="6689825" y="1398373"/>
            <a:ext cx="4889445" cy="374150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97912" y="1406858"/>
            <a:ext cx="3282718" cy="369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ISS Orbit Communication Suitability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 rot="16200000">
            <a:off x="4863958" y="3232724"/>
            <a:ext cx="3282718" cy="369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ISS Contact Time [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Kiloseconds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 Per Year]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750062" y="588378"/>
            <a:ext cx="859284" cy="859284"/>
            <a:chOff x="10414146" y="588378"/>
            <a:chExt cx="1195200" cy="1195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7" t="25138" r="26669" b="22928"/>
            <a:stretch/>
          </p:blipFill>
          <p:spPr>
            <a:xfrm>
              <a:off x="10452477" y="633531"/>
              <a:ext cx="1115035" cy="111503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8" name="Oval 7"/>
            <p:cNvSpPr/>
            <p:nvPr/>
          </p:nvSpPr>
          <p:spPr>
            <a:xfrm>
              <a:off x="10414146" y="588378"/>
              <a:ext cx="1195200" cy="1195200"/>
            </a:xfrm>
            <a:prstGeom prst="ellipse">
              <a:avLst/>
            </a:prstGeom>
            <a:noFill/>
            <a:ln w="101600">
              <a:solidFill>
                <a:srgbClr val="191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9988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GIFTS &amp; EIRSAT-1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062" y="588378"/>
            <a:ext cx="859284" cy="859284"/>
            <a:chOff x="10414146" y="588378"/>
            <a:chExt cx="1195200" cy="1195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7" t="25138" r="26669" b="22928"/>
            <a:stretch/>
          </p:blipFill>
          <p:spPr>
            <a:xfrm>
              <a:off x="10452477" y="633531"/>
              <a:ext cx="1115035" cy="111503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16" name="Oval 15"/>
            <p:cNvSpPr/>
            <p:nvPr/>
          </p:nvSpPr>
          <p:spPr>
            <a:xfrm>
              <a:off x="10414146" y="588378"/>
              <a:ext cx="1195200" cy="1195200"/>
            </a:xfrm>
            <a:prstGeom prst="ellipse">
              <a:avLst/>
            </a:prstGeom>
            <a:noFill/>
            <a:ln w="101600">
              <a:solidFill>
                <a:srgbClr val="191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EB075E6-A2A1-854B-A51B-3ABBDED7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1913941"/>
            <a:ext cx="11474002" cy="3824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66DB3C-65C2-6B43-912B-D2D04D90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73"/>
          <a:stretch/>
        </p:blipFill>
        <p:spPr>
          <a:xfrm>
            <a:off x="9519409" y="521671"/>
            <a:ext cx="975107" cy="1008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FA22B5-C40F-624A-8474-1F15DC5B0E1A}"/>
              </a:ext>
            </a:extLst>
          </p:cNvPr>
          <p:cNvSpPr txBox="1"/>
          <p:nvPr/>
        </p:nvSpPr>
        <p:spPr>
          <a:xfrm>
            <a:off x="4107305" y="1447662"/>
            <a:ext cx="319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GIFTS – PI: S </a:t>
            </a:r>
            <a:r>
              <a:rPr lang="en-US" dirty="0" err="1">
                <a:latin typeface="Avenir Roman" panose="02000503020000020003" pitchFamily="2" charset="0"/>
              </a:rPr>
              <a:t>McBreen</a:t>
            </a:r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AFC98-4271-DC49-8EFB-1E4F3CB3DE55}"/>
              </a:ext>
            </a:extLst>
          </p:cNvPr>
          <p:cNvSpPr txBox="1"/>
          <p:nvPr/>
        </p:nvSpPr>
        <p:spPr>
          <a:xfrm>
            <a:off x="4107305" y="5835555"/>
            <a:ext cx="319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EIRSAT-1 – PI: L Hanlon</a:t>
            </a:r>
          </a:p>
        </p:txBody>
      </p:sp>
    </p:spTree>
    <p:extLst>
      <p:ext uri="{BB962C8B-B14F-4D97-AF65-F5344CB8AC3E}">
        <p14:creationId xmlns:p14="http://schemas.microsoft.com/office/powerpoint/2010/main" val="173953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071" b="27702"/>
          <a:stretch/>
        </p:blipFill>
        <p:spPr>
          <a:xfrm>
            <a:off x="4859540" y="1027906"/>
            <a:ext cx="7332460" cy="58300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6763"/>
            <a:ext cx="6410499" cy="51286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2U CubeSat selected by ESA Fly Your Satellite in 2017</a:t>
            </a:r>
          </a:p>
          <a:p>
            <a:pPr marL="0" indent="0">
              <a:buNone/>
            </a:pPr>
            <a:endParaRPr lang="en-US" sz="400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3 experiment payloads, each incorporating novel Irish technology</a:t>
            </a:r>
            <a:endParaRPr lang="en-US" sz="400" dirty="0">
              <a:latin typeface="Avenir Book" charset="0"/>
              <a:ea typeface="Avenir Book" charset="0"/>
              <a:cs typeface="Avenir Book" charset="0"/>
            </a:endParaRPr>
          </a:p>
          <a:p>
            <a:pPr lvl="1">
              <a:lnSpc>
                <a:spcPct val="110000"/>
              </a:lnSpc>
            </a:pP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GMOD – a 𝛾-ray detector based on design developed at UCD under contract to ESA</a:t>
            </a:r>
            <a:endParaRPr lang="en-US" sz="100" dirty="0">
              <a:latin typeface="Avenir Book" charset="0"/>
              <a:ea typeface="Avenir Book" charset="0"/>
              <a:cs typeface="Avenir Book" charset="0"/>
            </a:endParaRPr>
          </a:p>
          <a:p>
            <a:pPr lvl="1">
              <a:lnSpc>
                <a:spcPct val="110000"/>
              </a:lnSpc>
            </a:pP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EMOD – to make LEO measurements of ENBIO’s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SolarBlack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SolarWhite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thermal management coatings developed for Solar Orbiter</a:t>
            </a:r>
          </a:p>
          <a:p>
            <a:pPr lvl="1">
              <a:lnSpc>
                <a:spcPct val="110000"/>
              </a:lnSpc>
            </a:pP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WBC – Wave Based Control, a control scheme for flexible mechanical systems, developed at UCD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Critical Design Review phase currently being closed out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Ambient Test Readiness Review has begun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EQM assembly beginning soon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EIRSAT-1 Mission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062" y="588378"/>
            <a:ext cx="859284" cy="859284"/>
            <a:chOff x="10414146" y="588378"/>
            <a:chExt cx="1195200" cy="1195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7" t="25138" r="26669" b="22928"/>
            <a:stretch/>
          </p:blipFill>
          <p:spPr>
            <a:xfrm>
              <a:off x="10452477" y="633531"/>
              <a:ext cx="1115035" cy="111503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16" name="Oval 15"/>
            <p:cNvSpPr/>
            <p:nvPr/>
          </p:nvSpPr>
          <p:spPr>
            <a:xfrm>
              <a:off x="10414146" y="588378"/>
              <a:ext cx="1195200" cy="1195200"/>
            </a:xfrm>
            <a:prstGeom prst="ellipse">
              <a:avLst/>
            </a:prstGeom>
            <a:noFill/>
            <a:ln w="101600">
              <a:solidFill>
                <a:srgbClr val="191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B45A18-3E4A-9C43-875E-76E255CAB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963" y="1488267"/>
            <a:ext cx="1423474" cy="19383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69C454-8243-6345-A444-6F07756ECD8B}"/>
              </a:ext>
            </a:extLst>
          </p:cNvPr>
          <p:cNvSpPr txBox="1">
            <a:spLocks/>
          </p:cNvSpPr>
          <p:nvPr/>
        </p:nvSpPr>
        <p:spPr>
          <a:xfrm>
            <a:off x="838199" y="6207064"/>
            <a:ext cx="6776804" cy="51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The EIRSAT-1 project is carried out with the support of the Education Office of the European Space Agency, under the educational Fly your Satellite!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Programme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107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8"/>
          <a:stretch/>
        </p:blipFill>
        <p:spPr>
          <a:xfrm>
            <a:off x="5601445" y="402421"/>
            <a:ext cx="6574784" cy="64555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9154" y="1466763"/>
            <a:ext cx="4549727" cy="5128684"/>
          </a:xfrm>
        </p:spPr>
        <p:txBody>
          <a:bodyPr anchor="b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EMOD Thermal Coupon Assembly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Structural Frame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Solar Panels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GMOD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EMOD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Attitude Determination and Control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On-board Computer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EPS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Battery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Comms</a:t>
            </a: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Antenna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EIRSAT-1 Mission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062" y="588378"/>
            <a:ext cx="859284" cy="859284"/>
            <a:chOff x="10414146" y="588378"/>
            <a:chExt cx="1195200" cy="1195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7" t="25138" r="26669" b="22928"/>
            <a:stretch/>
          </p:blipFill>
          <p:spPr>
            <a:xfrm>
              <a:off x="10452477" y="633531"/>
              <a:ext cx="1115035" cy="111503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16" name="Oval 15"/>
            <p:cNvSpPr/>
            <p:nvPr/>
          </p:nvSpPr>
          <p:spPr>
            <a:xfrm>
              <a:off x="10414146" y="588378"/>
              <a:ext cx="1195200" cy="1195200"/>
            </a:xfrm>
            <a:prstGeom prst="ellipse">
              <a:avLst/>
            </a:prstGeom>
            <a:noFill/>
            <a:ln w="101600">
              <a:solidFill>
                <a:srgbClr val="191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4340573" y="636367"/>
            <a:ext cx="4574255" cy="1488766"/>
          </a:xfrm>
          <a:prstGeom prst="bentConnector3">
            <a:avLst>
              <a:gd name="adj1" fmla="val 35067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5"/>
          <p:cNvCxnSpPr/>
          <p:nvPr/>
        </p:nvCxnSpPr>
        <p:spPr>
          <a:xfrm flipV="1">
            <a:off x="4340573" y="2010985"/>
            <a:ext cx="3606394" cy="545685"/>
          </a:xfrm>
          <a:prstGeom prst="bentConnector3">
            <a:avLst>
              <a:gd name="adj1" fmla="val 55071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5"/>
          <p:cNvCxnSpPr/>
          <p:nvPr/>
        </p:nvCxnSpPr>
        <p:spPr>
          <a:xfrm>
            <a:off x="4356427" y="2991114"/>
            <a:ext cx="1787343" cy="0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5"/>
          <p:cNvCxnSpPr/>
          <p:nvPr/>
        </p:nvCxnSpPr>
        <p:spPr>
          <a:xfrm flipV="1">
            <a:off x="4350747" y="2385557"/>
            <a:ext cx="4238449" cy="995386"/>
          </a:xfrm>
          <a:prstGeom prst="bentConnector3">
            <a:avLst>
              <a:gd name="adj1" fmla="val 55491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5"/>
          <p:cNvCxnSpPr/>
          <p:nvPr/>
        </p:nvCxnSpPr>
        <p:spPr>
          <a:xfrm flipV="1">
            <a:off x="4350746" y="2955292"/>
            <a:ext cx="4248624" cy="857188"/>
          </a:xfrm>
          <a:prstGeom prst="bentConnector3">
            <a:avLst>
              <a:gd name="adj1" fmla="val 62914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5"/>
          <p:cNvCxnSpPr/>
          <p:nvPr/>
        </p:nvCxnSpPr>
        <p:spPr>
          <a:xfrm flipV="1">
            <a:off x="4350747" y="3290805"/>
            <a:ext cx="4238449" cy="956120"/>
          </a:xfrm>
          <a:prstGeom prst="bentConnector3">
            <a:avLst>
              <a:gd name="adj1" fmla="val 70005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5"/>
          <p:cNvCxnSpPr/>
          <p:nvPr/>
        </p:nvCxnSpPr>
        <p:spPr>
          <a:xfrm flipV="1">
            <a:off x="4350747" y="3514773"/>
            <a:ext cx="4238449" cy="1177188"/>
          </a:xfrm>
          <a:prstGeom prst="bentConnector3">
            <a:avLst>
              <a:gd name="adj1" fmla="val 78635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5"/>
          <p:cNvCxnSpPr/>
          <p:nvPr/>
        </p:nvCxnSpPr>
        <p:spPr>
          <a:xfrm flipV="1">
            <a:off x="4340573" y="3831421"/>
            <a:ext cx="4248623" cy="1264603"/>
          </a:xfrm>
          <a:prstGeom prst="bentConnector3">
            <a:avLst>
              <a:gd name="adj1" fmla="val 85609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5"/>
          <p:cNvCxnSpPr/>
          <p:nvPr/>
        </p:nvCxnSpPr>
        <p:spPr>
          <a:xfrm flipV="1">
            <a:off x="4340573" y="4092753"/>
            <a:ext cx="4248623" cy="1489351"/>
          </a:xfrm>
          <a:prstGeom prst="bentConnector3">
            <a:avLst>
              <a:gd name="adj1" fmla="val 93045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5"/>
          <p:cNvCxnSpPr/>
          <p:nvPr/>
        </p:nvCxnSpPr>
        <p:spPr>
          <a:xfrm flipV="1">
            <a:off x="4339110" y="4401465"/>
            <a:ext cx="4260260" cy="1570689"/>
          </a:xfrm>
          <a:prstGeom prst="bentConnector3">
            <a:avLst>
              <a:gd name="adj1" fmla="val 99561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5"/>
          <p:cNvCxnSpPr/>
          <p:nvPr/>
        </p:nvCxnSpPr>
        <p:spPr>
          <a:xfrm flipV="1">
            <a:off x="4344197" y="5619400"/>
            <a:ext cx="4733301" cy="771456"/>
          </a:xfrm>
          <a:prstGeom prst="bentConnector3">
            <a:avLst>
              <a:gd name="adj1" fmla="val 99877"/>
            </a:avLst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8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92" y="1103112"/>
            <a:ext cx="7334734" cy="4939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71" y="5898277"/>
            <a:ext cx="1551006" cy="646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405" y="5961097"/>
            <a:ext cx="1777865" cy="5926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750062" y="588378"/>
            <a:ext cx="859284" cy="859284"/>
            <a:chOff x="10414146" y="588378"/>
            <a:chExt cx="1195200" cy="11952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7" t="25138" r="26669" b="22928"/>
            <a:stretch/>
          </p:blipFill>
          <p:spPr>
            <a:xfrm>
              <a:off x="10452477" y="633531"/>
              <a:ext cx="1115035" cy="111503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17" name="Oval 16"/>
            <p:cNvSpPr/>
            <p:nvPr/>
          </p:nvSpPr>
          <p:spPr>
            <a:xfrm>
              <a:off x="10414146" y="588378"/>
              <a:ext cx="1195200" cy="1195200"/>
            </a:xfrm>
            <a:prstGeom prst="ellipse">
              <a:avLst/>
            </a:prstGeom>
            <a:noFill/>
            <a:ln w="101600">
              <a:solidFill>
                <a:srgbClr val="191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GMOD – The Gamma-ray Module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52573" y="1422491"/>
            <a:ext cx="5109398" cy="5363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GMOD is a scintillator-based</a:t>
            </a:r>
            <a:br>
              <a:rPr lang="en-IE" sz="20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gamma-ray detector</a:t>
            </a:r>
            <a:endParaRPr lang="en-IE" sz="8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endParaRPr lang="en-IE" sz="20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4×4 pixel </a:t>
            </a:r>
            <a:r>
              <a:rPr lang="en-IE" sz="2000" dirty="0" err="1">
                <a:latin typeface="Avenir Book" charset="0"/>
                <a:ea typeface="Avenir Book" charset="0"/>
                <a:cs typeface="Avenir Book" charset="0"/>
              </a:rPr>
              <a:t>SiPM</a:t>
            </a: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 array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Based on </a:t>
            </a:r>
            <a:r>
              <a:rPr lang="en-IE" sz="2000" dirty="0" err="1">
                <a:latin typeface="Avenir Book" charset="0"/>
                <a:ea typeface="Avenir Book" charset="0"/>
                <a:cs typeface="Avenir Book" charset="0"/>
              </a:rPr>
              <a:t>SensL</a:t>
            </a: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 J-series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Custom in-house array</a:t>
            </a:r>
          </a:p>
          <a:p>
            <a:pPr marL="285750" indent="-285750">
              <a:buFont typeface="Arial" charset="0"/>
              <a:buChar char="•"/>
            </a:pPr>
            <a:endParaRPr lang="en-IE" sz="20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IE" sz="2000" dirty="0" err="1">
                <a:latin typeface="Avenir Book" charset="0"/>
                <a:ea typeface="Avenir Book" charset="0"/>
                <a:cs typeface="Avenir Book" charset="0"/>
              </a:rPr>
              <a:t>Scionix</a:t>
            </a:r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 Cerium Bromide Scintillator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IE" sz="2000" dirty="0">
                <a:latin typeface="Avenir Book" charset="0"/>
                <a:ea typeface="Avenir Book" charset="0"/>
                <a:cs typeface="Avenir Book" charset="0"/>
              </a:rPr>
              <a:t>SIPHRA ASIC by IDEAS</a:t>
            </a:r>
            <a:endParaRPr lang="en-IE" sz="8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Custom in-house GMOD Motherboard</a:t>
            </a:r>
          </a:p>
          <a:p>
            <a:pPr lvl="1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Onboard Data-processing</a:t>
            </a:r>
          </a:p>
          <a:p>
            <a:pPr lvl="1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Support Electronics</a:t>
            </a:r>
          </a:p>
        </p:txBody>
      </p:sp>
    </p:spTree>
    <p:extLst>
      <p:ext uri="{BB962C8B-B14F-4D97-AF65-F5344CB8AC3E}">
        <p14:creationId xmlns:p14="http://schemas.microsoft.com/office/powerpoint/2010/main" val="132185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3" b="13186"/>
          <a:stretch/>
        </p:blipFill>
        <p:spPr>
          <a:xfrm>
            <a:off x="5007429" y="-1229"/>
            <a:ext cx="7184571" cy="3336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3" t="16021" r="8373" b="23652"/>
          <a:stretch/>
        </p:blipFill>
        <p:spPr>
          <a:xfrm>
            <a:off x="0" y="0"/>
            <a:ext cx="5036112" cy="3336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6" b="10916"/>
          <a:stretch/>
        </p:blipFill>
        <p:spPr>
          <a:xfrm>
            <a:off x="0" y="3336052"/>
            <a:ext cx="7186033" cy="3521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9"/>
          <a:stretch/>
        </p:blipFill>
        <p:spPr>
          <a:xfrm>
            <a:off x="7552588" y="3571751"/>
            <a:ext cx="4272856" cy="31203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145" y="100487"/>
            <a:ext cx="557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rgbClr val="191818"/>
                  </a:solidFill>
                </a:ln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UCD GRD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112" y="100487"/>
            <a:ext cx="493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rgbClr val="191818"/>
                  </a:solidFill>
                </a:ln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IDEAS SIPHRA ASIC with </a:t>
            </a:r>
            <a:r>
              <a:rPr lang="en-US" b="1" dirty="0" err="1">
                <a:ln w="3175">
                  <a:solidFill>
                    <a:srgbClr val="191818"/>
                  </a:solidFill>
                </a:ln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Galao</a:t>
            </a:r>
            <a:r>
              <a:rPr lang="en-US" b="1" dirty="0">
                <a:ln w="3175">
                  <a:solidFill>
                    <a:srgbClr val="191818"/>
                  </a:solidFill>
                </a:ln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 readout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145" y="6487438"/>
            <a:ext cx="544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3175" cmpd="sng">
                  <a:solidFill>
                    <a:srgbClr val="191818"/>
                  </a:solidFill>
                </a:ln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SIPHRA with readout via logic </a:t>
            </a:r>
            <a:r>
              <a:rPr lang="en-US" b="1" dirty="0" err="1">
                <a:ln w="3175" cmpd="sng">
                  <a:solidFill>
                    <a:srgbClr val="191818"/>
                  </a:solidFill>
                </a:ln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analyser</a:t>
            </a:r>
            <a:r>
              <a:rPr lang="en-US" b="1" dirty="0">
                <a:ln w="3175" cmpd="sng">
                  <a:solidFill>
                    <a:srgbClr val="191818"/>
                  </a:solidFill>
                </a:ln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10976" y="3387085"/>
            <a:ext cx="557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3175">
                  <a:noFill/>
                </a:ln>
                <a:latin typeface="Avenir Book" charset="0"/>
                <a:ea typeface="Avenir Book" charset="0"/>
                <a:cs typeface="Avenir Book" charset="0"/>
              </a:rPr>
              <a:t>Sample spectrum taken with SIPHRA and logic </a:t>
            </a:r>
            <a:r>
              <a:rPr lang="en-US" sz="1400" dirty="0" err="1">
                <a:ln w="3175">
                  <a:noFill/>
                </a:ln>
                <a:latin typeface="Avenir Book" charset="0"/>
                <a:ea typeface="Avenir Book" charset="0"/>
                <a:cs typeface="Avenir Book" charset="0"/>
              </a:rPr>
              <a:t>analyser</a:t>
            </a:r>
            <a:endParaRPr lang="en-US" sz="1400" dirty="0">
              <a:ln w="3175">
                <a:noFill/>
              </a:ln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8752" y="6514581"/>
            <a:ext cx="212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n w="3175">
                  <a:noFill/>
                </a:ln>
                <a:latin typeface="Avenir Book" charset="0"/>
                <a:ea typeface="Avenir Book" charset="0"/>
                <a:cs typeface="Avenir Book" charset="0"/>
              </a:rPr>
              <a:t>Channel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724018" y="5008817"/>
            <a:ext cx="212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n w="3175">
                  <a:noFill/>
                </a:ln>
                <a:latin typeface="Avenir Book" charset="0"/>
                <a:ea typeface="Avenir Book" charset="0"/>
                <a:cs typeface="Avenir Book" charset="0"/>
              </a:rPr>
              <a:t>Counts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730915" y="4249448"/>
            <a:ext cx="1220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n w="3175">
                  <a:noFill/>
                </a:ln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Cs137 –  662 </a:t>
            </a:r>
            <a:r>
              <a:rPr lang="en-US" sz="800" dirty="0" err="1">
                <a:ln w="3175">
                  <a:noFill/>
                </a:ln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keV</a:t>
            </a:r>
            <a:endParaRPr lang="en-US" sz="800" dirty="0">
              <a:ln w="3175">
                <a:noFill/>
              </a:ln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9334515" y="5094433"/>
            <a:ext cx="1220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n w="3175">
                  <a:noFill/>
                </a:ln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Co60 – 1.1 MeV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9547850" y="5196433"/>
            <a:ext cx="1220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n w="3175">
                  <a:noFill/>
                </a:ln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Co60 – 1.3 MeV</a:t>
            </a:r>
          </a:p>
        </p:txBody>
      </p:sp>
    </p:spTree>
    <p:extLst>
      <p:ext uri="{BB962C8B-B14F-4D97-AF65-F5344CB8AC3E}">
        <p14:creationId xmlns:p14="http://schemas.microsoft.com/office/powerpoint/2010/main" val="72220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79" y="1312155"/>
            <a:ext cx="4361320" cy="327099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GMOD – Performance Simulations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9" y="1486762"/>
            <a:ext cx="4335156" cy="3101974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109251" y="4842332"/>
            <a:ext cx="5500095" cy="969642"/>
          </a:xfrm>
        </p:spPr>
        <p:txBody>
          <a:bodyPr>
            <a:norm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IE" sz="1800" dirty="0">
                <a:latin typeface="Avenir Book" charset="0"/>
                <a:ea typeface="Avenir Book" charset="0"/>
                <a:cs typeface="Avenir Book" charset="0"/>
              </a:rPr>
              <a:t>Simulations of BATSE 4B GRB </a:t>
            </a:r>
            <a:r>
              <a:rPr lang="en-IE" sz="1800" dirty="0" err="1">
                <a:latin typeface="Avenir Book" charset="0"/>
                <a:ea typeface="Avenir Book" charset="0"/>
                <a:cs typeface="Avenir Book" charset="0"/>
              </a:rPr>
              <a:t>catalog</a:t>
            </a:r>
            <a:r>
              <a:rPr lang="en-IE" sz="1800" dirty="0">
                <a:latin typeface="Avenir Book" charset="0"/>
                <a:ea typeface="Avenir Book" charset="0"/>
                <a:cs typeface="Avenir Book" charset="0"/>
              </a:rPr>
              <a:t> indicate detection of ~20 GRBs / year at a significance of 10 sigma 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232373" y="2824540"/>
            <a:ext cx="1779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Effective Area (cm</a:t>
            </a:r>
            <a:r>
              <a:rPr lang="en-US" sz="1000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8872" y="1334768"/>
            <a:ext cx="177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GRB Detection Rate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43669" y="1334768"/>
            <a:ext cx="2540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Instrument Effective Area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31586" y="4842331"/>
            <a:ext cx="5500095" cy="969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IE" sz="1800" dirty="0">
                <a:latin typeface="Avenir Book" charset="0"/>
                <a:ea typeface="Avenir Book" charset="0"/>
                <a:cs typeface="Avenir Book" charset="0"/>
              </a:rPr>
              <a:t>Monte Carlo simulation of 25mm × 25mm × 40mm CeBr3 crystal in EIRSAT-1 spacecraft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31586" y="5751013"/>
            <a:ext cx="5500095" cy="114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IE" sz="1800" dirty="0">
                <a:latin typeface="Avenir Book" charset="0"/>
                <a:ea typeface="Avenir Book" charset="0"/>
                <a:cs typeface="Avenir Book" charset="0"/>
              </a:rPr>
              <a:t>Effective area shown is a measure of sensitivity to 50keV to 300keV photons from a typical GRB</a:t>
            </a:r>
          </a:p>
          <a:p>
            <a:pPr marL="285750" indent="-285750">
              <a:buFont typeface="Arial" charset="0"/>
              <a:buChar char="•"/>
            </a:pPr>
            <a:endParaRPr lang="en-IE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109251" y="5751013"/>
            <a:ext cx="5737309" cy="114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IE" sz="1800" dirty="0">
                <a:latin typeface="Avenir Book" charset="0"/>
                <a:ea typeface="Avenir Book" charset="0"/>
                <a:cs typeface="Avenir Book" charset="0"/>
              </a:rPr>
              <a:t>More GRBs can be identified at lower significance by coincidence with other instruments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062" y="588378"/>
            <a:ext cx="859284" cy="859284"/>
            <a:chOff x="10414146" y="588378"/>
            <a:chExt cx="1195200" cy="1195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7" t="25138" r="26669" b="22928"/>
            <a:stretch/>
          </p:blipFill>
          <p:spPr>
            <a:xfrm>
              <a:off x="10452477" y="633531"/>
              <a:ext cx="1115035" cy="111503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0414146" y="588378"/>
              <a:ext cx="1195200" cy="1195200"/>
            </a:xfrm>
            <a:prstGeom prst="ellipse">
              <a:avLst/>
            </a:prstGeom>
            <a:noFill/>
            <a:ln w="101600">
              <a:solidFill>
                <a:srgbClr val="191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7EBDDC-3178-CA41-9B4F-5F07B55AACDF}"/>
              </a:ext>
            </a:extLst>
          </p:cNvPr>
          <p:cNvSpPr txBox="1">
            <a:spLocks/>
          </p:cNvSpPr>
          <p:nvPr/>
        </p:nvSpPr>
        <p:spPr>
          <a:xfrm>
            <a:off x="309562" y="6414990"/>
            <a:ext cx="5737309" cy="114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i="1" dirty="0">
                <a:latin typeface="Avenir Book" charset="0"/>
                <a:ea typeface="Avenir Book" charset="0"/>
                <a:cs typeface="Avenir Book" charset="0"/>
              </a:rPr>
              <a:t>Simulations: A </a:t>
            </a:r>
            <a:r>
              <a:rPr lang="en-IE" sz="1800" i="1" dirty="0" err="1">
                <a:latin typeface="Avenir Book" charset="0"/>
                <a:ea typeface="Avenir Book" charset="0"/>
                <a:cs typeface="Avenir Book" charset="0"/>
              </a:rPr>
              <a:t>Uliyanov</a:t>
            </a:r>
            <a:endParaRPr lang="en-IE" sz="1800" i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2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04" y="3887616"/>
            <a:ext cx="4455575" cy="2970383"/>
          </a:xfrm>
          <a:prstGeom prst="rect">
            <a:avLst/>
          </a:prstGeom>
        </p:spPr>
      </p:pic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823210" y="1839529"/>
            <a:ext cx="9454646" cy="20480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Flew piggyback on the Advanced Scintillator Compton Telescope (ASCOT, PI: P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Bloser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) as Flight 1660P from the Columbia Scientific Balloon Facility in Palestine, Texas.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Float altitude 37.4km for &gt;5 hours.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Hardware: SIPHRA ASIC, CeBr3 Scintillator,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SensL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J-Series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SiPMs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>
          <a:xfrm>
            <a:off x="44144" y="3887617"/>
            <a:ext cx="2473770" cy="297038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1555" y="5386272"/>
            <a:ext cx="990760" cy="5673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9074" y="4963347"/>
            <a:ext cx="13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GMoDem</a:t>
            </a:r>
            <a:endParaRPr lang="en-US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79" y="3887617"/>
            <a:ext cx="5283321" cy="297038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589559" y="4969052"/>
            <a:ext cx="895044" cy="8471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63650" y="5914636"/>
            <a:ext cx="238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Detector Assembly</a:t>
            </a:r>
            <a:endParaRPr lang="en-US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D71880B-D4BD-4144-8209-6CD71BF4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GIFTS –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GMoDem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:</a:t>
            </a:r>
            <a:br>
              <a:rPr lang="en-US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GMO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D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Dem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onstrator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A82A29-EBF4-AD48-A73B-0D08D57A4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573"/>
          <a:stretch/>
        </p:blipFill>
        <p:spPr>
          <a:xfrm>
            <a:off x="10690891" y="513966"/>
            <a:ext cx="975107" cy="10081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E29C80-9DF3-814D-B6DE-721A3A535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786" y="1839529"/>
            <a:ext cx="1503316" cy="8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7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1236245" y="5615323"/>
            <a:ext cx="9454646" cy="10241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Results from flight still being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analysed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, but initial results are promising. The detector functioned well throughout the entire flight and after landing.</a:t>
            </a:r>
          </a:p>
          <a:p>
            <a:pPr lvl="1">
              <a:lnSpc>
                <a:spcPct val="100000"/>
              </a:lnSpc>
            </a:pP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8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D71880B-D4BD-4144-8209-6CD71BF4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2" y="365125"/>
            <a:ext cx="11044238" cy="1325563"/>
          </a:xfrm>
        </p:spPr>
        <p:txBody>
          <a:bodyPr anchor="t"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GIFTS –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GMoDem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A82A29-EBF4-AD48-A73B-0D08D57A4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73"/>
          <a:stretch/>
        </p:blipFill>
        <p:spPr>
          <a:xfrm>
            <a:off x="10690891" y="513966"/>
            <a:ext cx="975107" cy="1008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E9DE93-B56F-8243-B2DA-03EAD1FD8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400" y="1522073"/>
            <a:ext cx="7923251" cy="3560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EA57C-DFF7-7442-A1D1-D7DE997E0DE0}"/>
              </a:ext>
            </a:extLst>
          </p:cNvPr>
          <p:cNvSpPr txBox="1"/>
          <p:nvPr/>
        </p:nvSpPr>
        <p:spPr>
          <a:xfrm>
            <a:off x="4961033" y="5082645"/>
            <a:ext cx="215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Roman" panose="02000503020000020003" pitchFamily="2" charset="0"/>
              </a:rPr>
              <a:t>Energy (</a:t>
            </a:r>
            <a:r>
              <a:rPr lang="en-US" sz="1400" dirty="0" err="1">
                <a:latin typeface="Avenir Roman" panose="02000503020000020003" pitchFamily="2" charset="0"/>
              </a:rPr>
              <a:t>keV</a:t>
            </a:r>
            <a:r>
              <a:rPr lang="en-US" sz="1400" dirty="0">
                <a:latin typeface="Avenir Roman" panose="02000503020000020003" pitchFamily="2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78348-5568-A64A-A5E6-CADF45DC13F0}"/>
              </a:ext>
            </a:extLst>
          </p:cNvPr>
          <p:cNvSpPr txBox="1"/>
          <p:nvPr/>
        </p:nvSpPr>
        <p:spPr>
          <a:xfrm rot="16200000">
            <a:off x="845520" y="3148470"/>
            <a:ext cx="215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Roman" panose="02000503020000020003" pitchFamily="2" charset="0"/>
              </a:rPr>
              <a:t>Counts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E955ACC-5ABD-8C40-8958-F2551F7A3E9F}"/>
              </a:ext>
            </a:extLst>
          </p:cNvPr>
          <p:cNvSpPr txBox="1">
            <a:spLocks/>
          </p:cNvSpPr>
          <p:nvPr/>
        </p:nvSpPr>
        <p:spPr>
          <a:xfrm>
            <a:off x="309562" y="6414990"/>
            <a:ext cx="5737309" cy="114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i="1" dirty="0">
                <a:latin typeface="Avenir Book" charset="0"/>
                <a:ea typeface="Avenir Book" charset="0"/>
                <a:cs typeface="Avenir Book" charset="0"/>
              </a:rPr>
              <a:t>Analysis: J Mangan – MSc Thesis</a:t>
            </a:r>
          </a:p>
        </p:txBody>
      </p:sp>
    </p:spTree>
    <p:extLst>
      <p:ext uri="{BB962C8B-B14F-4D97-AF65-F5344CB8AC3E}">
        <p14:creationId xmlns:p14="http://schemas.microsoft.com/office/powerpoint/2010/main" val="83314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12615</TotalTime>
  <Words>491</Words>
  <Application>Microsoft Macintosh PowerPoint</Application>
  <PresentationFormat>Widescreen</PresentationFormat>
  <Paragraphs>95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 Book</vt:lpstr>
      <vt:lpstr>Avenir Heavy</vt:lpstr>
      <vt:lpstr>Avenir Roman</vt:lpstr>
      <vt:lpstr>Calibri</vt:lpstr>
      <vt:lpstr>Calibri Light</vt:lpstr>
      <vt:lpstr>Office Theme</vt:lpstr>
      <vt:lpstr>PowerPoint Presentation</vt:lpstr>
      <vt:lpstr>GIFTS &amp; EIRSAT-1</vt:lpstr>
      <vt:lpstr>The EIRSAT-1 Mission</vt:lpstr>
      <vt:lpstr>The EIRSAT-1 Mission</vt:lpstr>
      <vt:lpstr>GMOD – The Gamma-ray Module</vt:lpstr>
      <vt:lpstr>PowerPoint Presentation</vt:lpstr>
      <vt:lpstr>GMOD – Performance Simulations</vt:lpstr>
      <vt:lpstr>GIFTS – GMoDem: The GMOD Demonstrator</vt:lpstr>
      <vt:lpstr>GIFTS – GMoDem</vt:lpstr>
      <vt:lpstr>GIFTS – Future</vt:lpstr>
      <vt:lpstr>Questions?</vt:lpstr>
      <vt:lpstr>EIRSAT-1 Comms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EIRSAT-1</dc:title>
  <dc:creator>David Murphy</dc:creator>
  <cp:lastModifiedBy>David Murphy</cp:lastModifiedBy>
  <cp:revision>236</cp:revision>
  <cp:lastPrinted>2018-09-12T20:22:06Z</cp:lastPrinted>
  <dcterms:created xsi:type="dcterms:W3CDTF">2017-04-25T17:17:36Z</dcterms:created>
  <dcterms:modified xsi:type="dcterms:W3CDTF">2018-09-13T11:39:56Z</dcterms:modified>
</cp:coreProperties>
</file>